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333" r:id="rId3"/>
    <p:sldId id="334" r:id="rId4"/>
    <p:sldId id="358" r:id="rId5"/>
    <p:sldId id="336" r:id="rId6"/>
    <p:sldId id="359" r:id="rId7"/>
    <p:sldId id="339" r:id="rId8"/>
    <p:sldId id="360" r:id="rId9"/>
    <p:sldId id="361" r:id="rId10"/>
    <p:sldId id="362" r:id="rId11"/>
    <p:sldId id="363" r:id="rId12"/>
    <p:sldId id="364" r:id="rId13"/>
    <p:sldId id="365" r:id="rId14"/>
    <p:sldId id="370" r:id="rId15"/>
    <p:sldId id="367" r:id="rId16"/>
    <p:sldId id="368" r:id="rId17"/>
    <p:sldId id="366" r:id="rId18"/>
    <p:sldId id="369" r:id="rId19"/>
    <p:sldId id="371" r:id="rId20"/>
    <p:sldId id="3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342"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9/9/2021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Embryo transfer (ET) </a:t>
            </a:r>
            <a:endParaRPr lang="en-US" dirty="0">
              <a:solidFill>
                <a:srgbClr val="FFFF00"/>
              </a:solidFill>
            </a:endParaRPr>
          </a:p>
        </p:txBody>
      </p:sp>
      <p:sp>
        <p:nvSpPr>
          <p:cNvPr id="3" name="Content Placeholder 2"/>
          <p:cNvSpPr>
            <a:spLocks noGrp="1"/>
          </p:cNvSpPr>
          <p:nvPr>
            <p:ph idx="1"/>
          </p:nvPr>
        </p:nvSpPr>
        <p:spPr>
          <a:xfrm>
            <a:off x="231821" y="1133339"/>
            <a:ext cx="11629622" cy="5447764"/>
          </a:xfrm>
        </p:spPr>
        <p:txBody>
          <a:bodyPr>
            <a:normAutofit/>
          </a:bodyPr>
          <a:lstStyle/>
          <a:p>
            <a:pPr>
              <a:lnSpc>
                <a:spcPct val="90000"/>
              </a:lnSpc>
            </a:pPr>
            <a:r>
              <a:rPr lang="en-US" sz="3200" dirty="0"/>
              <a:t>Embryo transfer is the process by which an </a:t>
            </a:r>
            <a:r>
              <a:rPr lang="en-US" sz="3200" dirty="0" smtClean="0"/>
              <a:t>embryo is </a:t>
            </a:r>
            <a:r>
              <a:rPr lang="en-US" sz="3200" dirty="0"/>
              <a:t>collected (</a:t>
            </a:r>
            <a:r>
              <a:rPr lang="en-US" sz="3200" dirty="0" smtClean="0"/>
              <a:t>flushing) </a:t>
            </a:r>
            <a:r>
              <a:rPr lang="en-US" sz="3200" dirty="0"/>
              <a:t>from one female (the donor) and transferred to another female (the recipient) to complete the gestation </a:t>
            </a:r>
            <a:r>
              <a:rPr lang="en-US" sz="3200" dirty="0" smtClean="0"/>
              <a:t>period. </a:t>
            </a:r>
          </a:p>
          <a:p>
            <a:pPr>
              <a:lnSpc>
                <a:spcPct val="90000"/>
              </a:lnSpc>
            </a:pPr>
            <a:r>
              <a:rPr lang="en-US" sz="3200" dirty="0" smtClean="0"/>
              <a:t>The main goals for ET is </a:t>
            </a:r>
            <a:r>
              <a:rPr lang="en-GB" sz="3200" dirty="0" smtClean="0"/>
              <a:t>obtain </a:t>
            </a:r>
            <a:r>
              <a:rPr lang="en-GB" sz="3200" dirty="0"/>
              <a:t>the maximum number of genetically superior embryos in a minimum amount of </a:t>
            </a:r>
            <a:r>
              <a:rPr lang="en-GB" sz="3200" dirty="0" smtClean="0"/>
              <a:t>time</a:t>
            </a:r>
            <a:endParaRPr lang="en-US" sz="3200" dirty="0" smtClean="0"/>
          </a:p>
          <a:p>
            <a:pPr marL="0" indent="0">
              <a:buNone/>
            </a:pPr>
            <a:endParaRPr lang="en-US" dirty="0"/>
          </a:p>
        </p:txBody>
      </p:sp>
    </p:spTree>
    <p:extLst>
      <p:ext uri="{BB962C8B-B14F-4D97-AF65-F5344CB8AC3E}">
        <p14:creationId xmlns:p14="http://schemas.microsoft.com/office/powerpoint/2010/main" val="841112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pPr lvl="0"/>
            <a:r>
              <a:rPr lang="en-GB" dirty="0">
                <a:solidFill>
                  <a:srgbClr val="FFFF00"/>
                </a:solidFill>
                <a:effectLst/>
              </a:rPr>
              <a:t>The procedures of </a:t>
            </a:r>
            <a:r>
              <a:rPr lang="en-GB" dirty="0" smtClean="0">
                <a:solidFill>
                  <a:srgbClr val="FFFF00"/>
                </a:solidFill>
                <a:effectLst/>
              </a:rPr>
              <a:t>ET</a:t>
            </a:r>
            <a:endParaRPr lang="en-GB" sz="1100" dirty="0">
              <a:solidFill>
                <a:srgbClr val="FFFF00"/>
              </a:solidFill>
              <a:effectLst/>
            </a:endParaRPr>
          </a:p>
        </p:txBody>
      </p:sp>
      <p:sp>
        <p:nvSpPr>
          <p:cNvPr id="3" name="Content Placeholder 2"/>
          <p:cNvSpPr>
            <a:spLocks noGrp="1"/>
          </p:cNvSpPr>
          <p:nvPr>
            <p:ph idx="1"/>
          </p:nvPr>
        </p:nvSpPr>
        <p:spPr>
          <a:xfrm>
            <a:off x="141668" y="965916"/>
            <a:ext cx="11822805" cy="5666704"/>
          </a:xfrm>
        </p:spPr>
        <p:txBody>
          <a:bodyPr>
            <a:normAutofit/>
          </a:bodyPr>
          <a:lstStyle/>
          <a:p>
            <a:pPr marL="0" lvl="0" indent="0">
              <a:buNone/>
            </a:pPr>
            <a:endParaRPr lang="en-GB" sz="800" dirty="0">
              <a:effectLst/>
            </a:endParaRPr>
          </a:p>
          <a:p>
            <a:pPr marL="0" lvl="0" indent="0">
              <a:buNone/>
            </a:pPr>
            <a:r>
              <a:rPr lang="en-GB" sz="3200" b="1" dirty="0">
                <a:solidFill>
                  <a:srgbClr val="FFC000"/>
                </a:solidFill>
                <a:effectLst/>
              </a:rPr>
              <a:t>The Flush</a:t>
            </a:r>
            <a:r>
              <a:rPr lang="en-GB" sz="3200" b="1" dirty="0" smtClean="0">
                <a:solidFill>
                  <a:srgbClr val="FFC000"/>
                </a:solidFill>
                <a:effectLst/>
              </a:rPr>
              <a:t>:</a:t>
            </a:r>
            <a:endParaRPr lang="en-GB" sz="3200" dirty="0">
              <a:solidFill>
                <a:srgbClr val="FFC000"/>
              </a:solidFill>
              <a:effectLst/>
            </a:endParaRPr>
          </a:p>
          <a:p>
            <a:pPr lvl="0"/>
            <a:r>
              <a:rPr lang="en-GB" sz="2800" dirty="0" smtClean="0">
                <a:effectLst/>
              </a:rPr>
              <a:t>Once </a:t>
            </a:r>
            <a:r>
              <a:rPr lang="en-GB" sz="2800" dirty="0">
                <a:effectLst/>
              </a:rPr>
              <a:t>the donor cow has been bred, the embryos are allowed to grow for six </a:t>
            </a:r>
            <a:r>
              <a:rPr lang="en-GB" sz="2800" dirty="0" smtClean="0">
                <a:effectLst/>
              </a:rPr>
              <a:t>days</a:t>
            </a:r>
            <a:endParaRPr lang="en-GB" sz="2800" dirty="0">
              <a:effectLst/>
            </a:endParaRPr>
          </a:p>
          <a:p>
            <a:pPr lvl="0"/>
            <a:r>
              <a:rPr lang="en-GB" sz="2800" dirty="0">
                <a:effectLst/>
              </a:rPr>
              <a:t>During this time the </a:t>
            </a:r>
            <a:r>
              <a:rPr lang="en-GB" sz="2800" dirty="0" smtClean="0">
                <a:effectLst/>
              </a:rPr>
              <a:t>embryos </a:t>
            </a:r>
            <a:r>
              <a:rPr lang="en-GB" sz="2800" dirty="0">
                <a:effectLst/>
              </a:rPr>
              <a:t>travels down the reproductive tract from the oviduct </a:t>
            </a:r>
            <a:r>
              <a:rPr lang="en-GB" sz="2800" dirty="0" smtClean="0">
                <a:effectLst/>
              </a:rPr>
              <a:t>to </a:t>
            </a:r>
            <a:r>
              <a:rPr lang="en-GB" sz="2800" dirty="0">
                <a:effectLst/>
              </a:rPr>
              <a:t>the uterus where they can be flushed </a:t>
            </a:r>
            <a:r>
              <a:rPr lang="en-GB" sz="2800" dirty="0" smtClean="0">
                <a:effectLst/>
              </a:rPr>
              <a:t>out</a:t>
            </a:r>
            <a:endParaRPr lang="en-GB" sz="2800" dirty="0">
              <a:effectLst/>
            </a:endParaRPr>
          </a:p>
          <a:p>
            <a:pPr lvl="0"/>
            <a:r>
              <a:rPr lang="en-GB" sz="2800" dirty="0">
                <a:effectLst/>
              </a:rPr>
              <a:t>On the seventh day, the embryos are ready to be </a:t>
            </a:r>
            <a:r>
              <a:rPr lang="en-GB" sz="2800" dirty="0" smtClean="0">
                <a:effectLst/>
              </a:rPr>
              <a:t>removed, this </a:t>
            </a:r>
            <a:r>
              <a:rPr lang="en-GB" sz="2800" dirty="0">
                <a:effectLst/>
              </a:rPr>
              <a:t>process is called </a:t>
            </a:r>
            <a:r>
              <a:rPr lang="en-GB" sz="2800" dirty="0" smtClean="0">
                <a:effectLst/>
              </a:rPr>
              <a:t>flushing</a:t>
            </a:r>
          </a:p>
          <a:p>
            <a:pPr lvl="0"/>
            <a:r>
              <a:rPr lang="en-GB" sz="2800" dirty="0">
                <a:effectLst/>
              </a:rPr>
              <a:t>Two methods for </a:t>
            </a:r>
            <a:r>
              <a:rPr lang="en-GB" sz="2800" dirty="0" smtClean="0">
                <a:effectLst/>
              </a:rPr>
              <a:t>flushing, </a:t>
            </a:r>
            <a:r>
              <a:rPr lang="en-GB" sz="2800" dirty="0">
                <a:effectLst/>
              </a:rPr>
              <a:t>either surgical method or non-surgical method </a:t>
            </a:r>
          </a:p>
          <a:p>
            <a:pPr lvl="0"/>
            <a:endParaRPr lang="en-GB" sz="2800" dirty="0">
              <a:effectLst/>
            </a:endParaRPr>
          </a:p>
          <a:p>
            <a:pPr lvl="0"/>
            <a:endParaRPr lang="en-GB" sz="2800" dirty="0">
              <a:effectLst/>
            </a:endParaRPr>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3475864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pPr lvl="0"/>
            <a:r>
              <a:rPr lang="en-GB" dirty="0">
                <a:solidFill>
                  <a:srgbClr val="FFFF00"/>
                </a:solidFill>
                <a:effectLst/>
              </a:rPr>
              <a:t>The procedures of </a:t>
            </a:r>
            <a:r>
              <a:rPr lang="en-GB" dirty="0" smtClean="0">
                <a:solidFill>
                  <a:srgbClr val="FFFF00"/>
                </a:solidFill>
                <a:effectLst/>
              </a:rPr>
              <a:t>ET</a:t>
            </a:r>
            <a:endParaRPr lang="en-GB" sz="1100" dirty="0">
              <a:solidFill>
                <a:srgbClr val="FFFF00"/>
              </a:solidFill>
              <a:effectLst/>
            </a:endParaRPr>
          </a:p>
        </p:txBody>
      </p:sp>
      <p:sp>
        <p:nvSpPr>
          <p:cNvPr id="3" name="Content Placeholder 2"/>
          <p:cNvSpPr>
            <a:spLocks noGrp="1"/>
          </p:cNvSpPr>
          <p:nvPr>
            <p:ph idx="1"/>
          </p:nvPr>
        </p:nvSpPr>
        <p:spPr>
          <a:xfrm>
            <a:off x="141668" y="965916"/>
            <a:ext cx="11822805" cy="5666704"/>
          </a:xfrm>
        </p:spPr>
        <p:txBody>
          <a:bodyPr>
            <a:normAutofit/>
          </a:bodyPr>
          <a:lstStyle/>
          <a:p>
            <a:pPr marL="0" lvl="0" indent="0">
              <a:buNone/>
            </a:pPr>
            <a:endParaRPr lang="en-GB" sz="800" dirty="0">
              <a:effectLst/>
            </a:endParaRPr>
          </a:p>
          <a:p>
            <a:pPr marL="0" lvl="0" indent="0">
              <a:buNone/>
            </a:pPr>
            <a:r>
              <a:rPr lang="en-GB" sz="3200" b="1" dirty="0">
                <a:solidFill>
                  <a:srgbClr val="FFC000"/>
                </a:solidFill>
                <a:effectLst/>
              </a:rPr>
              <a:t>The Flush</a:t>
            </a:r>
            <a:r>
              <a:rPr lang="en-GB" sz="3200" b="1" dirty="0" smtClean="0">
                <a:solidFill>
                  <a:srgbClr val="FFC000"/>
                </a:solidFill>
                <a:effectLst/>
              </a:rPr>
              <a:t>:</a:t>
            </a:r>
            <a:endParaRPr lang="en-GB" sz="3200" dirty="0">
              <a:solidFill>
                <a:srgbClr val="FFC000"/>
              </a:solidFill>
              <a:effectLst/>
            </a:endParaRPr>
          </a:p>
          <a:p>
            <a:pPr lvl="1"/>
            <a:r>
              <a:rPr lang="en-GB" sz="2800" dirty="0" smtClean="0">
                <a:solidFill>
                  <a:schemeClr val="accent1">
                    <a:lumMod val="60000"/>
                    <a:lumOff val="40000"/>
                  </a:schemeClr>
                </a:solidFill>
                <a:effectLst/>
              </a:rPr>
              <a:t>Non-surgical method: as following:</a:t>
            </a:r>
          </a:p>
          <a:p>
            <a:pPr marL="0" lvl="0" indent="0">
              <a:buNone/>
            </a:pPr>
            <a:r>
              <a:rPr lang="en-GB" sz="2800" dirty="0" smtClean="0">
                <a:effectLst/>
              </a:rPr>
              <a:t>1-An </a:t>
            </a:r>
            <a:r>
              <a:rPr lang="en-GB" sz="2800" dirty="0">
                <a:effectLst/>
              </a:rPr>
              <a:t>injection of lidocaine is given prior to the flush to reduce pressure and stress on the donor cow and to make the flush </a:t>
            </a:r>
            <a:r>
              <a:rPr lang="en-GB" sz="2800" dirty="0" smtClean="0">
                <a:effectLst/>
              </a:rPr>
              <a:t>easier</a:t>
            </a:r>
          </a:p>
          <a:p>
            <a:pPr marL="0" indent="0">
              <a:buNone/>
            </a:pPr>
            <a:r>
              <a:rPr lang="en-GB" sz="2800" dirty="0" smtClean="0">
                <a:effectLst/>
              </a:rPr>
              <a:t>2-To </a:t>
            </a:r>
            <a:r>
              <a:rPr lang="en-GB" sz="2800" dirty="0">
                <a:effectLst/>
              </a:rPr>
              <a:t>begin the flush, a </a:t>
            </a:r>
            <a:r>
              <a:rPr lang="en-GB" sz="2800" dirty="0" smtClean="0">
                <a:effectLst/>
              </a:rPr>
              <a:t>Foley’s </a:t>
            </a:r>
            <a:r>
              <a:rPr lang="en-GB" sz="2800" dirty="0">
                <a:effectLst/>
              </a:rPr>
              <a:t>catheter is passed through the cervix into one uterine horn.</a:t>
            </a:r>
          </a:p>
          <a:p>
            <a:pPr marL="0" indent="0">
              <a:buNone/>
            </a:pPr>
            <a:r>
              <a:rPr lang="en-GB" sz="2800" dirty="0" smtClean="0">
                <a:effectLst/>
              </a:rPr>
              <a:t>3-The </a:t>
            </a:r>
            <a:r>
              <a:rPr lang="en-GB" sz="2800" dirty="0">
                <a:effectLst/>
              </a:rPr>
              <a:t>Foley’s</a:t>
            </a:r>
            <a:r>
              <a:rPr lang="en-GB" sz="2800" dirty="0" smtClean="0">
                <a:effectLst/>
              </a:rPr>
              <a:t> catheter </a:t>
            </a:r>
            <a:r>
              <a:rPr lang="en-GB" sz="2800" dirty="0">
                <a:effectLst/>
              </a:rPr>
              <a:t>contains a balloon that is inflated </a:t>
            </a:r>
            <a:r>
              <a:rPr lang="en-GB" sz="2800" dirty="0" smtClean="0">
                <a:effectLst/>
              </a:rPr>
              <a:t>inside the uterine horn to prevent the flushing </a:t>
            </a:r>
            <a:r>
              <a:rPr lang="en-GB" sz="2800" dirty="0">
                <a:effectLst/>
              </a:rPr>
              <a:t>fluid </a:t>
            </a:r>
            <a:r>
              <a:rPr lang="en-GB" sz="2800" dirty="0" smtClean="0">
                <a:effectLst/>
              </a:rPr>
              <a:t>(phosphate </a:t>
            </a:r>
            <a:r>
              <a:rPr lang="en-GB" sz="2800" dirty="0">
                <a:effectLst/>
              </a:rPr>
              <a:t>buffered </a:t>
            </a:r>
            <a:r>
              <a:rPr lang="en-GB" sz="2800" dirty="0" smtClean="0">
                <a:effectLst/>
              </a:rPr>
              <a:t>saline) and embryos from escaping through the cervix</a:t>
            </a:r>
            <a:endParaRPr lang="en-GB" sz="2800" dirty="0">
              <a:effectLst/>
            </a:endParaRPr>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2618789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pPr lvl="0"/>
            <a:r>
              <a:rPr lang="en-GB" dirty="0">
                <a:solidFill>
                  <a:srgbClr val="FFFF00"/>
                </a:solidFill>
                <a:effectLst/>
              </a:rPr>
              <a:t>The procedures of </a:t>
            </a:r>
            <a:r>
              <a:rPr lang="en-GB" dirty="0" smtClean="0">
                <a:solidFill>
                  <a:srgbClr val="FFFF00"/>
                </a:solidFill>
                <a:effectLst/>
              </a:rPr>
              <a:t>ET</a:t>
            </a:r>
            <a:endParaRPr lang="en-GB" sz="1100" dirty="0">
              <a:solidFill>
                <a:srgbClr val="FFFF00"/>
              </a:solidFill>
              <a:effectLst/>
            </a:endParaRPr>
          </a:p>
        </p:txBody>
      </p:sp>
      <p:sp>
        <p:nvSpPr>
          <p:cNvPr id="3" name="Content Placeholder 2"/>
          <p:cNvSpPr>
            <a:spLocks noGrp="1"/>
          </p:cNvSpPr>
          <p:nvPr>
            <p:ph idx="1"/>
          </p:nvPr>
        </p:nvSpPr>
        <p:spPr>
          <a:xfrm>
            <a:off x="141668" y="965916"/>
            <a:ext cx="11822805" cy="5666704"/>
          </a:xfrm>
        </p:spPr>
        <p:txBody>
          <a:bodyPr>
            <a:normAutofit/>
          </a:bodyPr>
          <a:lstStyle/>
          <a:p>
            <a:pPr marL="0" lvl="0" indent="0">
              <a:buNone/>
            </a:pPr>
            <a:endParaRPr lang="en-GB" sz="800" dirty="0">
              <a:effectLst/>
            </a:endParaRPr>
          </a:p>
          <a:p>
            <a:pPr marL="0" lvl="0" indent="0">
              <a:buNone/>
            </a:pPr>
            <a:r>
              <a:rPr lang="en-GB" sz="3200" b="1" dirty="0">
                <a:solidFill>
                  <a:srgbClr val="FFC000"/>
                </a:solidFill>
                <a:effectLst/>
              </a:rPr>
              <a:t>The Flush</a:t>
            </a:r>
            <a:r>
              <a:rPr lang="en-GB" sz="3200" b="1" dirty="0" smtClean="0">
                <a:solidFill>
                  <a:srgbClr val="FFC000"/>
                </a:solidFill>
                <a:effectLst/>
              </a:rPr>
              <a:t>:</a:t>
            </a:r>
            <a:endParaRPr lang="en-GB" sz="3200" dirty="0">
              <a:solidFill>
                <a:srgbClr val="FFC000"/>
              </a:solidFill>
              <a:effectLst/>
            </a:endParaRPr>
          </a:p>
          <a:p>
            <a:pPr lvl="1"/>
            <a:r>
              <a:rPr lang="en-GB" sz="2800" dirty="0" smtClean="0">
                <a:solidFill>
                  <a:schemeClr val="accent1">
                    <a:lumMod val="60000"/>
                    <a:lumOff val="40000"/>
                  </a:schemeClr>
                </a:solidFill>
                <a:effectLst/>
              </a:rPr>
              <a:t>Non-surgical </a:t>
            </a:r>
            <a:r>
              <a:rPr lang="en-GB" sz="2800" dirty="0">
                <a:solidFill>
                  <a:schemeClr val="accent1">
                    <a:lumMod val="60000"/>
                    <a:lumOff val="40000"/>
                  </a:schemeClr>
                </a:solidFill>
                <a:effectLst/>
              </a:rPr>
              <a:t>method </a:t>
            </a:r>
            <a:endParaRPr lang="en-GB" sz="2800" dirty="0" smtClean="0">
              <a:solidFill>
                <a:schemeClr val="accent1">
                  <a:lumMod val="60000"/>
                  <a:lumOff val="40000"/>
                </a:schemeClr>
              </a:solidFill>
              <a:effectLst/>
            </a:endParaRPr>
          </a:p>
          <a:p>
            <a:pPr marL="0" lvl="0" indent="0">
              <a:buNone/>
            </a:pPr>
            <a:r>
              <a:rPr lang="en-GB" sz="2800" dirty="0" smtClean="0">
                <a:effectLst/>
              </a:rPr>
              <a:t>4-After that the uterine horn filled with flush media and massaged to allow the embryos to flow out of the tract </a:t>
            </a:r>
          </a:p>
          <a:p>
            <a:pPr marL="0" lvl="0" indent="0">
              <a:buNone/>
            </a:pPr>
            <a:r>
              <a:rPr lang="en-GB" sz="2800" dirty="0" smtClean="0">
                <a:effectLst/>
              </a:rPr>
              <a:t>5- This process is repeated several times in each uterine horn to ensure removing all the embryos fro</a:t>
            </a:r>
            <a:r>
              <a:rPr lang="en-US" sz="2800" dirty="0">
                <a:effectLst/>
              </a:rPr>
              <a:t>m</a:t>
            </a:r>
            <a:r>
              <a:rPr lang="en-GB" sz="2800" dirty="0" smtClean="0">
                <a:effectLst/>
              </a:rPr>
              <a:t> the uterus </a:t>
            </a:r>
          </a:p>
          <a:p>
            <a:pPr marL="0" indent="0">
              <a:buNone/>
            </a:pPr>
            <a:r>
              <a:rPr lang="en-GB" sz="2800" dirty="0" smtClean="0">
                <a:effectLst/>
              </a:rPr>
              <a:t>6- Embryos </a:t>
            </a:r>
            <a:r>
              <a:rPr lang="en-GB" sz="2800" dirty="0">
                <a:effectLst/>
              </a:rPr>
              <a:t>are carried out of the reproductive tract through plastic tubes and collected in a filter with the flush media.</a:t>
            </a:r>
          </a:p>
          <a:p>
            <a:pPr marL="0" lvl="0" indent="0">
              <a:buNone/>
            </a:pPr>
            <a:endParaRPr lang="en-GB" sz="2800" dirty="0" smtClean="0">
              <a:effectLst/>
            </a:endParaRPr>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451881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pPr lvl="0"/>
            <a:r>
              <a:rPr lang="en-GB" dirty="0">
                <a:solidFill>
                  <a:srgbClr val="FFFF00"/>
                </a:solidFill>
                <a:effectLst/>
              </a:rPr>
              <a:t>The procedures of </a:t>
            </a:r>
            <a:r>
              <a:rPr lang="en-GB" dirty="0" smtClean="0">
                <a:solidFill>
                  <a:srgbClr val="FFFF00"/>
                </a:solidFill>
                <a:effectLst/>
              </a:rPr>
              <a:t>ET</a:t>
            </a:r>
            <a:endParaRPr lang="en-GB" sz="1100" dirty="0">
              <a:solidFill>
                <a:srgbClr val="FFFF00"/>
              </a:solidFill>
              <a:effectLst/>
            </a:endParaRPr>
          </a:p>
        </p:txBody>
      </p:sp>
      <p:sp>
        <p:nvSpPr>
          <p:cNvPr id="3" name="Content Placeholder 2"/>
          <p:cNvSpPr>
            <a:spLocks noGrp="1"/>
          </p:cNvSpPr>
          <p:nvPr>
            <p:ph idx="1"/>
          </p:nvPr>
        </p:nvSpPr>
        <p:spPr>
          <a:xfrm>
            <a:off x="141668" y="965916"/>
            <a:ext cx="11822805" cy="5666704"/>
          </a:xfrm>
        </p:spPr>
        <p:txBody>
          <a:bodyPr>
            <a:normAutofit/>
          </a:bodyPr>
          <a:lstStyle/>
          <a:p>
            <a:pPr marL="0" lvl="0" indent="0">
              <a:buNone/>
            </a:pPr>
            <a:endParaRPr lang="en-GB" sz="800" dirty="0">
              <a:effectLst/>
            </a:endParaRPr>
          </a:p>
          <a:p>
            <a:pPr marL="0" lvl="0" indent="0">
              <a:buNone/>
            </a:pPr>
            <a:r>
              <a:rPr lang="en-GB" sz="3200" b="1" dirty="0">
                <a:solidFill>
                  <a:srgbClr val="FFC000"/>
                </a:solidFill>
                <a:effectLst/>
              </a:rPr>
              <a:t>The Flush</a:t>
            </a:r>
            <a:r>
              <a:rPr lang="en-GB" sz="3200" b="1" dirty="0" smtClean="0">
                <a:solidFill>
                  <a:srgbClr val="FFC000"/>
                </a:solidFill>
                <a:effectLst/>
              </a:rPr>
              <a:t>:</a:t>
            </a:r>
            <a:endParaRPr lang="en-GB" sz="3200" dirty="0">
              <a:solidFill>
                <a:srgbClr val="FFC000"/>
              </a:solidFill>
              <a:effectLst/>
            </a:endParaRPr>
          </a:p>
          <a:p>
            <a:pPr lvl="1"/>
            <a:r>
              <a:rPr lang="en-GB" sz="2800" dirty="0" smtClean="0">
                <a:solidFill>
                  <a:schemeClr val="accent1">
                    <a:lumMod val="60000"/>
                    <a:lumOff val="40000"/>
                  </a:schemeClr>
                </a:solidFill>
                <a:effectLst/>
              </a:rPr>
              <a:t>Non-surgical </a:t>
            </a:r>
            <a:r>
              <a:rPr lang="en-GB" sz="2800" dirty="0">
                <a:solidFill>
                  <a:schemeClr val="accent1">
                    <a:lumMod val="60000"/>
                    <a:lumOff val="40000"/>
                  </a:schemeClr>
                </a:solidFill>
                <a:effectLst/>
              </a:rPr>
              <a:t>method </a:t>
            </a:r>
            <a:endParaRPr lang="en-GB" sz="2800" dirty="0" smtClean="0">
              <a:solidFill>
                <a:schemeClr val="accent1">
                  <a:lumMod val="60000"/>
                  <a:lumOff val="40000"/>
                </a:schemeClr>
              </a:solidFill>
              <a:effectLst/>
            </a:endParaRPr>
          </a:p>
          <a:p>
            <a:pPr marL="0" lvl="0" indent="0">
              <a:buNone/>
            </a:pPr>
            <a:r>
              <a:rPr lang="en-GB" sz="2800" dirty="0" smtClean="0">
                <a:effectLst/>
              </a:rPr>
              <a:t>7-In  </a:t>
            </a:r>
            <a:r>
              <a:rPr lang="en-GB" sz="2800" dirty="0">
                <a:effectLst/>
              </a:rPr>
              <a:t>the  lab,  embryos  are  separated  from  the  </a:t>
            </a:r>
            <a:r>
              <a:rPr lang="en-GB" sz="2800" dirty="0" smtClean="0">
                <a:effectLst/>
              </a:rPr>
              <a:t>flush media </a:t>
            </a:r>
            <a:r>
              <a:rPr lang="en-GB" sz="2800" dirty="0">
                <a:effectLst/>
              </a:rPr>
              <a:t>and examined under a microscope to determine their quality and stage of </a:t>
            </a:r>
            <a:r>
              <a:rPr lang="en-GB" sz="2800" dirty="0" smtClean="0">
                <a:effectLst/>
              </a:rPr>
              <a:t>development</a:t>
            </a:r>
          </a:p>
          <a:p>
            <a:pPr marL="0" indent="0">
              <a:buNone/>
            </a:pPr>
            <a:r>
              <a:rPr lang="en-GB" sz="2800" dirty="0" smtClean="0">
                <a:effectLst/>
              </a:rPr>
              <a:t>8-Only good quality and undamaged </a:t>
            </a:r>
            <a:r>
              <a:rPr lang="en-GB" sz="2800" dirty="0">
                <a:effectLst/>
              </a:rPr>
              <a:t>embryos </a:t>
            </a:r>
            <a:r>
              <a:rPr lang="en-GB" sz="2800" dirty="0" smtClean="0">
                <a:effectLst/>
              </a:rPr>
              <a:t>should </a:t>
            </a:r>
            <a:r>
              <a:rPr lang="en-GB" sz="2800" dirty="0">
                <a:effectLst/>
              </a:rPr>
              <a:t>be </a:t>
            </a:r>
            <a:r>
              <a:rPr lang="en-GB" sz="2800" dirty="0" smtClean="0">
                <a:effectLst/>
              </a:rPr>
              <a:t>transferred to the surrogate mother   </a:t>
            </a:r>
            <a:endParaRPr lang="en-GB" sz="2800" dirty="0">
              <a:effectLst/>
            </a:endParaRPr>
          </a:p>
          <a:p>
            <a:pPr lvl="0"/>
            <a:endParaRPr lang="en-GB" sz="2800" dirty="0">
              <a:effectLst/>
            </a:endParaRPr>
          </a:p>
          <a:p>
            <a:endParaRPr lang="en-GB" sz="2800" dirty="0">
              <a:effectLst/>
            </a:endParaRPr>
          </a:p>
          <a:p>
            <a:pPr lvl="0"/>
            <a:endParaRPr lang="en-GB" sz="2800" dirty="0" smtClean="0">
              <a:effectLst/>
            </a:endParaRPr>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1848893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 </a:t>
            </a:r>
            <a:endParaRPr lang="en-US" dirty="0">
              <a:solidFill>
                <a:srgbClr val="FFFF00"/>
              </a:solidFill>
            </a:endParaRPr>
          </a:p>
        </p:txBody>
      </p:sp>
      <p:pic>
        <p:nvPicPr>
          <p:cNvPr id="3074" name="Picture 2" descr="C:\Users\HUSAMALDEEN\Desktop\unnam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6328" y="1045029"/>
            <a:ext cx="6365174" cy="496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54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pPr lvl="0"/>
            <a:r>
              <a:rPr lang="en-GB" dirty="0">
                <a:solidFill>
                  <a:srgbClr val="FFFF00"/>
                </a:solidFill>
                <a:effectLst/>
              </a:rPr>
              <a:t>The procedures of </a:t>
            </a:r>
            <a:r>
              <a:rPr lang="en-GB" dirty="0" smtClean="0">
                <a:solidFill>
                  <a:srgbClr val="FFFF00"/>
                </a:solidFill>
                <a:effectLst/>
              </a:rPr>
              <a:t>ET</a:t>
            </a:r>
            <a:endParaRPr lang="en-GB" sz="1100" dirty="0">
              <a:solidFill>
                <a:srgbClr val="FFFF00"/>
              </a:solidFill>
              <a:effectLst/>
            </a:endParaRPr>
          </a:p>
        </p:txBody>
      </p:sp>
      <p:sp>
        <p:nvSpPr>
          <p:cNvPr id="3" name="Content Placeholder 2"/>
          <p:cNvSpPr>
            <a:spLocks noGrp="1"/>
          </p:cNvSpPr>
          <p:nvPr>
            <p:ph idx="1"/>
          </p:nvPr>
        </p:nvSpPr>
        <p:spPr>
          <a:xfrm>
            <a:off x="457200" y="965916"/>
            <a:ext cx="11111023" cy="5666704"/>
          </a:xfrm>
        </p:spPr>
        <p:txBody>
          <a:bodyPr>
            <a:normAutofit fontScale="92500" lnSpcReduction="20000"/>
          </a:bodyPr>
          <a:lstStyle/>
          <a:p>
            <a:pPr marL="0" lvl="0" indent="0">
              <a:buNone/>
            </a:pPr>
            <a:endParaRPr lang="en-GB" sz="800" dirty="0">
              <a:effectLst/>
            </a:endParaRPr>
          </a:p>
          <a:p>
            <a:pPr marL="0" lvl="0" indent="0">
              <a:buNone/>
            </a:pPr>
            <a:r>
              <a:rPr lang="en-GB" sz="3200" b="1" dirty="0">
                <a:solidFill>
                  <a:srgbClr val="FFC000"/>
                </a:solidFill>
                <a:effectLst/>
              </a:rPr>
              <a:t>The Flush</a:t>
            </a:r>
            <a:r>
              <a:rPr lang="en-GB" sz="3200" b="1" dirty="0" smtClean="0">
                <a:solidFill>
                  <a:srgbClr val="FFC000"/>
                </a:solidFill>
                <a:effectLst/>
              </a:rPr>
              <a:t>:</a:t>
            </a:r>
            <a:endParaRPr lang="en-GB" sz="3200" dirty="0">
              <a:solidFill>
                <a:srgbClr val="FFC000"/>
              </a:solidFill>
              <a:effectLst/>
            </a:endParaRPr>
          </a:p>
          <a:p>
            <a:pPr marL="457200" lvl="1" indent="0">
              <a:buNone/>
            </a:pPr>
            <a:r>
              <a:rPr lang="en-GB" sz="2800" dirty="0" smtClean="0">
                <a:solidFill>
                  <a:schemeClr val="accent1">
                    <a:lumMod val="60000"/>
                    <a:lumOff val="40000"/>
                  </a:schemeClr>
                </a:solidFill>
                <a:effectLst/>
              </a:rPr>
              <a:t>surgical </a:t>
            </a:r>
            <a:r>
              <a:rPr lang="en-GB" sz="2800" dirty="0">
                <a:solidFill>
                  <a:schemeClr val="accent1">
                    <a:lumMod val="60000"/>
                    <a:lumOff val="40000"/>
                  </a:schemeClr>
                </a:solidFill>
                <a:effectLst/>
              </a:rPr>
              <a:t>method </a:t>
            </a:r>
            <a:endParaRPr lang="en-GB" sz="2800" dirty="0" smtClean="0">
              <a:solidFill>
                <a:schemeClr val="accent1">
                  <a:lumMod val="60000"/>
                  <a:lumOff val="40000"/>
                </a:schemeClr>
              </a:solidFill>
              <a:effectLst/>
            </a:endParaRPr>
          </a:p>
          <a:p>
            <a:pPr lvl="0"/>
            <a:r>
              <a:rPr lang="en-GB" sz="2800" dirty="0">
                <a:effectLst/>
              </a:rPr>
              <a:t>The surgical method most </a:t>
            </a:r>
            <a:r>
              <a:rPr lang="en-GB" sz="2800" dirty="0" smtClean="0">
                <a:effectLst/>
              </a:rPr>
              <a:t>often used </a:t>
            </a:r>
            <a:r>
              <a:rPr lang="en-GB" sz="2800" dirty="0">
                <a:effectLst/>
              </a:rPr>
              <a:t>in sheep, goats, and pigs </a:t>
            </a:r>
          </a:p>
          <a:p>
            <a:pPr lvl="0"/>
            <a:r>
              <a:rPr lang="en-GB" sz="2800" dirty="0" smtClean="0">
                <a:effectLst/>
              </a:rPr>
              <a:t>Exposing the reproductive </a:t>
            </a:r>
            <a:r>
              <a:rPr lang="en-GB" sz="2800" dirty="0">
                <a:effectLst/>
              </a:rPr>
              <a:t>tract by a </a:t>
            </a:r>
            <a:r>
              <a:rPr lang="en-GB" sz="2800" dirty="0" smtClean="0">
                <a:effectLst/>
              </a:rPr>
              <a:t>mid-ventral </a:t>
            </a:r>
            <a:r>
              <a:rPr lang="en-GB" sz="2800" dirty="0">
                <a:effectLst/>
              </a:rPr>
              <a:t>incision under </a:t>
            </a:r>
            <a:r>
              <a:rPr lang="en-GB" sz="2800" dirty="0" smtClean="0">
                <a:effectLst/>
              </a:rPr>
              <a:t>general anesthesia.</a:t>
            </a:r>
          </a:p>
          <a:p>
            <a:pPr lvl="0"/>
            <a:r>
              <a:rPr lang="en-US" sz="2800" dirty="0" smtClean="0">
                <a:effectLst/>
              </a:rPr>
              <a:t>Injection of flushing media directly for reproductive system</a:t>
            </a:r>
            <a:endParaRPr lang="en-GB" sz="2800" dirty="0" smtClean="0">
              <a:effectLst/>
            </a:endParaRPr>
          </a:p>
          <a:p>
            <a:pPr lvl="0"/>
            <a:r>
              <a:rPr lang="en-GB" sz="2800" dirty="0" smtClean="0">
                <a:effectLst/>
              </a:rPr>
              <a:t>Three  methods for collection </a:t>
            </a:r>
            <a:r>
              <a:rPr lang="en-GB" sz="2800" dirty="0">
                <a:effectLst/>
              </a:rPr>
              <a:t>embryos </a:t>
            </a:r>
          </a:p>
          <a:p>
            <a:pPr marL="971550" lvl="1" indent="-514350">
              <a:buAutoNum type="alphaUcParenBoth"/>
            </a:pPr>
            <a:r>
              <a:rPr lang="en-GB" sz="2800" dirty="0" smtClean="0">
                <a:effectLst/>
              </a:rPr>
              <a:t>Flushing </a:t>
            </a:r>
            <a:r>
              <a:rPr lang="en-GB" sz="2800" dirty="0">
                <a:effectLst/>
              </a:rPr>
              <a:t>oviduct toward </a:t>
            </a:r>
            <a:r>
              <a:rPr lang="en-GB" sz="2800" dirty="0" smtClean="0">
                <a:effectLst/>
              </a:rPr>
              <a:t>fimbriae</a:t>
            </a:r>
            <a:endParaRPr lang="en-GB" sz="2800" dirty="0">
              <a:effectLst/>
            </a:endParaRPr>
          </a:p>
          <a:p>
            <a:pPr marL="971550" lvl="1" indent="-514350">
              <a:buAutoNum type="alphaUcParenBoth"/>
            </a:pPr>
            <a:r>
              <a:rPr lang="en-GB" sz="2800" dirty="0" smtClean="0">
                <a:effectLst/>
              </a:rPr>
              <a:t>Flushing </a:t>
            </a:r>
            <a:r>
              <a:rPr lang="en-GB" sz="2800" dirty="0">
                <a:effectLst/>
              </a:rPr>
              <a:t>oviduct toward </a:t>
            </a:r>
            <a:r>
              <a:rPr lang="en-GB" sz="2800" dirty="0" smtClean="0">
                <a:effectLst/>
              </a:rPr>
              <a:t>utero-tubal junction</a:t>
            </a:r>
            <a:endParaRPr lang="en-GB" sz="2800" dirty="0">
              <a:effectLst/>
            </a:endParaRPr>
          </a:p>
          <a:p>
            <a:pPr marL="971550" lvl="1" indent="-514350">
              <a:buAutoNum type="alphaUcParenBoth"/>
            </a:pPr>
            <a:r>
              <a:rPr lang="en-GB" sz="2800" dirty="0" smtClean="0">
                <a:effectLst/>
              </a:rPr>
              <a:t> Flushing </a:t>
            </a:r>
            <a:r>
              <a:rPr lang="en-GB" sz="2800" dirty="0">
                <a:effectLst/>
              </a:rPr>
              <a:t>uterus </a:t>
            </a:r>
            <a:r>
              <a:rPr lang="en-GB" sz="2800" dirty="0" smtClean="0">
                <a:effectLst/>
              </a:rPr>
              <a:t>toward </a:t>
            </a:r>
            <a:r>
              <a:rPr lang="en-GB" sz="2800" dirty="0">
                <a:effectLst/>
              </a:rPr>
              <a:t>base of the uterine horn</a:t>
            </a:r>
            <a:r>
              <a:rPr lang="en-GB" sz="2800" dirty="0"/>
              <a:t> </a:t>
            </a:r>
            <a:br>
              <a:rPr lang="en-GB" sz="2800" dirty="0"/>
            </a:br>
            <a:endParaRPr lang="en-GB" sz="2800" dirty="0">
              <a:effectLst/>
            </a:endParaRPr>
          </a:p>
          <a:p>
            <a:pPr lvl="0"/>
            <a:endParaRPr lang="en-GB" sz="2800" dirty="0" smtClean="0">
              <a:effectLst/>
            </a:endParaRPr>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2669178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 </a:t>
            </a:r>
            <a:endParaRPr lang="en-US" dirty="0">
              <a:solidFill>
                <a:srgbClr val="FFFF00"/>
              </a:solidFill>
            </a:endParaRPr>
          </a:p>
        </p:txBody>
      </p:sp>
      <p:pic>
        <p:nvPicPr>
          <p:cNvPr id="1026" name="Picture 2" descr="C:\Users\HUSAMALDEEN\Desktop\vg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1544" y="736270"/>
            <a:ext cx="5167423" cy="572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96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pPr lvl="0"/>
            <a:r>
              <a:rPr lang="en-GB" dirty="0">
                <a:solidFill>
                  <a:srgbClr val="FFFF00"/>
                </a:solidFill>
                <a:effectLst/>
              </a:rPr>
              <a:t>The procedures of </a:t>
            </a:r>
            <a:r>
              <a:rPr lang="en-GB" dirty="0" smtClean="0">
                <a:solidFill>
                  <a:srgbClr val="FFFF00"/>
                </a:solidFill>
                <a:effectLst/>
              </a:rPr>
              <a:t>ET</a:t>
            </a:r>
            <a:endParaRPr lang="en-GB" sz="1100" dirty="0">
              <a:solidFill>
                <a:srgbClr val="FFFF00"/>
              </a:solidFill>
              <a:effectLst/>
            </a:endParaRPr>
          </a:p>
        </p:txBody>
      </p:sp>
      <p:sp>
        <p:nvSpPr>
          <p:cNvPr id="3" name="Content Placeholder 2"/>
          <p:cNvSpPr>
            <a:spLocks noGrp="1"/>
          </p:cNvSpPr>
          <p:nvPr>
            <p:ph idx="1"/>
          </p:nvPr>
        </p:nvSpPr>
        <p:spPr>
          <a:xfrm>
            <a:off x="361507" y="965916"/>
            <a:ext cx="11366205" cy="5666704"/>
          </a:xfrm>
        </p:spPr>
        <p:txBody>
          <a:bodyPr>
            <a:normAutofit/>
          </a:bodyPr>
          <a:lstStyle/>
          <a:p>
            <a:pPr marL="0" lvl="0" indent="0">
              <a:buNone/>
            </a:pPr>
            <a:endParaRPr lang="en-GB" sz="800" dirty="0">
              <a:effectLst/>
            </a:endParaRPr>
          </a:p>
          <a:p>
            <a:pPr marL="0" lvl="0" indent="0">
              <a:buNone/>
            </a:pPr>
            <a:r>
              <a:rPr lang="en-GB" sz="3200" b="1" dirty="0" smtClean="0">
                <a:solidFill>
                  <a:srgbClr val="FFC000"/>
                </a:solidFill>
                <a:effectLst/>
              </a:rPr>
              <a:t>Transferring </a:t>
            </a:r>
            <a:r>
              <a:rPr lang="en-GB" sz="3200" b="1" dirty="0">
                <a:solidFill>
                  <a:srgbClr val="FFC000"/>
                </a:solidFill>
                <a:effectLst/>
              </a:rPr>
              <a:t>the </a:t>
            </a:r>
            <a:r>
              <a:rPr lang="en-GB" sz="3200" b="1" dirty="0" smtClean="0">
                <a:solidFill>
                  <a:srgbClr val="FFC000"/>
                </a:solidFill>
                <a:effectLst/>
              </a:rPr>
              <a:t>Embryos</a:t>
            </a:r>
          </a:p>
          <a:p>
            <a:pPr lvl="0"/>
            <a:r>
              <a:rPr lang="en-GB" sz="2400" dirty="0" smtClean="0">
                <a:effectLst/>
              </a:rPr>
              <a:t>Each embryo which collected put </a:t>
            </a:r>
            <a:r>
              <a:rPr lang="en-GB" sz="2400" dirty="0">
                <a:effectLst/>
              </a:rPr>
              <a:t>into a small, plastic </a:t>
            </a:r>
            <a:r>
              <a:rPr lang="en-GB" sz="2400" dirty="0" smtClean="0">
                <a:effectLst/>
              </a:rPr>
              <a:t>straw and </a:t>
            </a:r>
            <a:r>
              <a:rPr lang="en-GB" sz="2400" dirty="0">
                <a:effectLst/>
              </a:rPr>
              <a:t>then loaded into an embryo transfer </a:t>
            </a:r>
            <a:r>
              <a:rPr lang="en-GB" sz="2400" dirty="0" smtClean="0">
                <a:effectLst/>
              </a:rPr>
              <a:t>gun</a:t>
            </a:r>
          </a:p>
          <a:p>
            <a:r>
              <a:rPr lang="en-GB" sz="2400" dirty="0">
                <a:effectLst/>
              </a:rPr>
              <a:t>The embryo is then inserted </a:t>
            </a:r>
            <a:r>
              <a:rPr lang="en-GB" sz="2400" dirty="0" smtClean="0">
                <a:effectLst/>
              </a:rPr>
              <a:t>through vagina into </a:t>
            </a:r>
            <a:r>
              <a:rPr lang="en-GB" sz="2400" dirty="0">
                <a:effectLst/>
              </a:rPr>
              <a:t>either the left or right uterine horn </a:t>
            </a:r>
            <a:r>
              <a:rPr lang="en-GB" sz="2400" dirty="0" smtClean="0">
                <a:effectLst/>
              </a:rPr>
              <a:t>of recipient cow depending </a:t>
            </a:r>
            <a:r>
              <a:rPr lang="en-GB" sz="2400" dirty="0">
                <a:effectLst/>
              </a:rPr>
              <a:t>on which ovary has a corpus luteum </a:t>
            </a:r>
            <a:endParaRPr lang="en-GB" sz="2400" dirty="0" smtClean="0">
              <a:effectLst/>
            </a:endParaRPr>
          </a:p>
          <a:p>
            <a:r>
              <a:rPr lang="en-US" sz="2400" dirty="0" smtClean="0">
                <a:effectLst/>
              </a:rPr>
              <a:t>Or the insertion of embryo can be done by laparoscope  </a:t>
            </a:r>
            <a:endParaRPr lang="en-GB" sz="2400" dirty="0" smtClean="0">
              <a:effectLst/>
            </a:endParaRPr>
          </a:p>
          <a:p>
            <a:r>
              <a:rPr lang="en-US" sz="2400" dirty="0" smtClean="0">
                <a:effectLst/>
              </a:rPr>
              <a:t>After that the donor cow should be injected with prostaglandin to prevent pregnancy if you missed embryos after flushing as well as antibiotic to prevent any infection which may be happened after flushing</a:t>
            </a:r>
          </a:p>
          <a:p>
            <a:pPr marL="0" indent="0">
              <a:buNone/>
            </a:pPr>
            <a:r>
              <a:rPr lang="en-US" sz="2400" dirty="0" smtClean="0">
                <a:effectLst/>
              </a:rPr>
              <a:t>  </a:t>
            </a:r>
            <a:endParaRPr lang="en-GB" sz="2400" dirty="0" smtClean="0">
              <a:effectLst/>
            </a:endParaRPr>
          </a:p>
          <a:p>
            <a:endParaRPr lang="en-GB" sz="2800" dirty="0">
              <a:effectLst/>
            </a:endParaRPr>
          </a:p>
          <a:p>
            <a:pPr lvl="0"/>
            <a:endParaRPr lang="en-GB" sz="2800" dirty="0">
              <a:effectLst/>
            </a:endParaRPr>
          </a:p>
          <a:p>
            <a:pPr marL="0" lvl="0" indent="0">
              <a:buNone/>
            </a:pPr>
            <a:endParaRPr lang="en-GB" sz="2800" dirty="0">
              <a:effectLst/>
            </a:endParaRPr>
          </a:p>
          <a:p>
            <a:endParaRPr lang="en-GB" sz="2800" dirty="0">
              <a:effectLst/>
            </a:endParaRPr>
          </a:p>
          <a:p>
            <a:pPr lvl="0"/>
            <a:endParaRPr lang="en-GB" sz="2800" dirty="0" smtClean="0">
              <a:effectLst/>
            </a:endParaRPr>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3758392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 </a:t>
            </a:r>
            <a:endParaRPr lang="en-US" dirty="0">
              <a:solidFill>
                <a:srgbClr val="FFFF00"/>
              </a:solidFill>
            </a:endParaRPr>
          </a:p>
        </p:txBody>
      </p:sp>
      <p:pic>
        <p:nvPicPr>
          <p:cNvPr id="2050" name="Picture 2" descr="C:\Users\HUSAMALDEEN\Desktop\rrr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2574" y="2357216"/>
            <a:ext cx="7897327" cy="317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33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 </a:t>
            </a:r>
            <a:endParaRPr lang="en-US" dirty="0">
              <a:solidFill>
                <a:srgbClr val="FFFF00"/>
              </a:solidFill>
            </a:endParaRPr>
          </a:p>
        </p:txBody>
      </p:sp>
      <p:pic>
        <p:nvPicPr>
          <p:cNvPr id="1026" name="Picture 2" descr="C:\Users\HUSAMALDEEN\Desktop\sss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6956" y="1033153"/>
            <a:ext cx="6139543" cy="533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17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141668" y="347730"/>
            <a:ext cx="11822805" cy="6310647"/>
          </a:xfrm>
        </p:spPr>
        <p:txBody>
          <a:bodyPr>
            <a:normAutofit/>
          </a:bodyPr>
          <a:lstStyle/>
          <a:p>
            <a:pPr lvl="0"/>
            <a:r>
              <a:rPr lang="en-GB" sz="3200" b="1" dirty="0" smtClean="0">
                <a:solidFill>
                  <a:srgbClr val="FFFF00"/>
                </a:solidFill>
                <a:effectLst/>
              </a:rPr>
              <a:t>Benefits of embryo transfer:</a:t>
            </a:r>
            <a:endParaRPr lang="en-GB" sz="3200" dirty="0">
              <a:effectLst/>
            </a:endParaRPr>
          </a:p>
          <a:p>
            <a:pPr lvl="0"/>
            <a:r>
              <a:rPr lang="en-GB" sz="2400" dirty="0">
                <a:effectLst/>
              </a:rPr>
              <a:t>C</a:t>
            </a:r>
            <a:r>
              <a:rPr lang="en-GB" sz="2400" dirty="0" smtClean="0">
                <a:effectLst/>
              </a:rPr>
              <a:t>ows </a:t>
            </a:r>
            <a:r>
              <a:rPr lang="en-GB" sz="2400" dirty="0">
                <a:effectLst/>
              </a:rPr>
              <a:t>produce only one calf per </a:t>
            </a:r>
            <a:r>
              <a:rPr lang="en-GB" sz="2400" dirty="0" smtClean="0">
                <a:effectLst/>
              </a:rPr>
              <a:t>year, ET </a:t>
            </a:r>
            <a:r>
              <a:rPr lang="en-GB" sz="2400" dirty="0">
                <a:effectLst/>
              </a:rPr>
              <a:t>allows the production of many offspring within a year from a single </a:t>
            </a:r>
            <a:r>
              <a:rPr lang="en-GB" sz="2400" dirty="0" smtClean="0">
                <a:effectLst/>
              </a:rPr>
              <a:t>cow</a:t>
            </a:r>
            <a:endParaRPr lang="en-GB" sz="2400" dirty="0">
              <a:effectLst/>
            </a:endParaRPr>
          </a:p>
          <a:p>
            <a:pPr lvl="0"/>
            <a:r>
              <a:rPr lang="en-GB" sz="2400" dirty="0">
                <a:effectLst/>
              </a:rPr>
              <a:t>ET can increase the genetic potential of a herd in a relatively short period of time</a:t>
            </a:r>
            <a:r>
              <a:rPr lang="en-GB" sz="2400" dirty="0" smtClean="0">
                <a:effectLst/>
              </a:rPr>
              <a:t>.</a:t>
            </a:r>
            <a:endParaRPr lang="en-GB" sz="2400" dirty="0">
              <a:effectLst/>
            </a:endParaRPr>
          </a:p>
          <a:p>
            <a:pPr lvl="0"/>
            <a:r>
              <a:rPr lang="en-GB" sz="2400" dirty="0">
                <a:effectLst/>
              </a:rPr>
              <a:t>ET can increase milk production in dairy herds</a:t>
            </a:r>
            <a:r>
              <a:rPr lang="en-GB" sz="2400" dirty="0" smtClean="0">
                <a:effectLst/>
              </a:rPr>
              <a:t>.</a:t>
            </a:r>
            <a:endParaRPr lang="en-GB" sz="2400" dirty="0">
              <a:effectLst/>
            </a:endParaRPr>
          </a:p>
          <a:p>
            <a:pPr lvl="0"/>
            <a:r>
              <a:rPr lang="en-GB" sz="2400" dirty="0">
                <a:effectLst/>
              </a:rPr>
              <a:t>ET can increase weaning weights in beef and dairy herds</a:t>
            </a:r>
            <a:r>
              <a:rPr lang="en-GB" sz="2400" dirty="0" smtClean="0">
                <a:effectLst/>
              </a:rPr>
              <a:t>.</a:t>
            </a:r>
            <a:endParaRPr lang="en-GB" sz="2400" dirty="0">
              <a:effectLst/>
            </a:endParaRPr>
          </a:p>
          <a:p>
            <a:pPr lvl="0"/>
            <a:r>
              <a:rPr lang="en-GB" sz="2400" dirty="0">
                <a:effectLst/>
              </a:rPr>
              <a:t>ET allows other producers to take advantage of superior genetics because frozen embryos can be shipped almost anywhere and cross border</a:t>
            </a:r>
            <a:r>
              <a:rPr lang="en-GB" sz="2400" dirty="0" smtClean="0">
                <a:effectLst/>
              </a:rPr>
              <a:t>.</a:t>
            </a:r>
            <a:endParaRPr lang="en-GB" sz="2400" dirty="0">
              <a:effectLst/>
            </a:endParaRPr>
          </a:p>
          <a:p>
            <a:pPr lvl="0"/>
            <a:r>
              <a:rPr lang="en-GB" sz="2400" dirty="0">
                <a:effectLst/>
              </a:rPr>
              <a:t>ET preserves superior genetics for future generations due to embryo freezing</a:t>
            </a:r>
            <a:r>
              <a:rPr lang="en-GB" sz="2400" dirty="0" smtClean="0">
                <a:effectLst/>
              </a:rPr>
              <a:t>.</a:t>
            </a:r>
            <a:endParaRPr lang="en-US" sz="2000" b="1" dirty="0" smtClean="0"/>
          </a:p>
          <a:p>
            <a:pPr lvl="3"/>
            <a:endParaRPr lang="en-US" dirty="0"/>
          </a:p>
        </p:txBody>
      </p:sp>
    </p:spTree>
    <p:extLst>
      <p:ext uri="{BB962C8B-B14F-4D97-AF65-F5344CB8AC3E}">
        <p14:creationId xmlns:p14="http://schemas.microsoft.com/office/powerpoint/2010/main" val="2917693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 </a:t>
            </a:r>
            <a:endParaRPr lang="en-US" dirty="0">
              <a:solidFill>
                <a:srgbClr val="FFFF00"/>
              </a:solidFill>
            </a:endParaRPr>
          </a:p>
        </p:txBody>
      </p:sp>
      <p:pic>
        <p:nvPicPr>
          <p:cNvPr id="4" name="Picture 2" descr="C:\Users\HUSAMALDEEN\Desktop\ddd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6327" y="890649"/>
            <a:ext cx="619892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17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141668" y="437882"/>
            <a:ext cx="11822805" cy="6220495"/>
          </a:xfrm>
        </p:spPr>
        <p:txBody>
          <a:bodyPr>
            <a:normAutofit/>
          </a:bodyPr>
          <a:lstStyle/>
          <a:p>
            <a:pPr marL="0" lvl="0" indent="0">
              <a:buNone/>
            </a:pPr>
            <a:r>
              <a:rPr lang="en-GB" sz="3600" b="1" dirty="0">
                <a:solidFill>
                  <a:srgbClr val="FFFF00"/>
                </a:solidFill>
                <a:effectLst/>
              </a:rPr>
              <a:t>Disadvantages of </a:t>
            </a:r>
            <a:r>
              <a:rPr lang="en-GB" sz="3600" b="1" dirty="0" smtClean="0">
                <a:solidFill>
                  <a:srgbClr val="FFFF00"/>
                </a:solidFill>
                <a:effectLst/>
              </a:rPr>
              <a:t>ET</a:t>
            </a:r>
            <a:r>
              <a:rPr lang="en-GB" sz="4400" dirty="0">
                <a:solidFill>
                  <a:srgbClr val="FFFF00"/>
                </a:solidFill>
                <a:effectLst/>
              </a:rPr>
              <a:t> </a:t>
            </a:r>
          </a:p>
          <a:p>
            <a:pPr lvl="0"/>
            <a:r>
              <a:rPr lang="en-GB" sz="3200" dirty="0">
                <a:effectLst/>
              </a:rPr>
              <a:t>Increased expenses and higher breakeven costs for </a:t>
            </a:r>
            <a:r>
              <a:rPr lang="en-GB" sz="3200" dirty="0" smtClean="0">
                <a:effectLst/>
              </a:rPr>
              <a:t>calves</a:t>
            </a:r>
            <a:endParaRPr lang="en-GB" sz="3200" dirty="0">
              <a:effectLst/>
            </a:endParaRPr>
          </a:p>
          <a:p>
            <a:pPr marL="0" lvl="0" indent="0">
              <a:buNone/>
            </a:pPr>
            <a:r>
              <a:rPr lang="en-GB" sz="3200" dirty="0">
                <a:effectLst/>
              </a:rPr>
              <a:t>• Requires a higher level of </a:t>
            </a:r>
            <a:r>
              <a:rPr lang="en-GB" sz="3200" dirty="0" smtClean="0">
                <a:effectLst/>
              </a:rPr>
              <a:t>management</a:t>
            </a:r>
            <a:endParaRPr lang="en-GB" sz="3200" dirty="0">
              <a:effectLst/>
            </a:endParaRPr>
          </a:p>
          <a:p>
            <a:pPr marL="0" lvl="0" indent="0">
              <a:buNone/>
            </a:pPr>
            <a:r>
              <a:rPr lang="en-GB" sz="3200" dirty="0">
                <a:effectLst/>
              </a:rPr>
              <a:t>• Increased potential for spread of certain </a:t>
            </a:r>
            <a:r>
              <a:rPr lang="en-GB" sz="3200" dirty="0" smtClean="0">
                <a:effectLst/>
              </a:rPr>
              <a:t>diseases</a:t>
            </a:r>
            <a:endParaRPr lang="en-GB" sz="3200" dirty="0">
              <a:effectLst/>
            </a:endParaRPr>
          </a:p>
          <a:p>
            <a:pPr marL="0" lvl="0" indent="0">
              <a:buNone/>
            </a:pPr>
            <a:r>
              <a:rPr lang="en-GB" sz="3200" dirty="0">
                <a:effectLst/>
              </a:rPr>
              <a:t>• Not all potential donors respond positively to </a:t>
            </a:r>
            <a:r>
              <a:rPr lang="en-GB" sz="3200" dirty="0" smtClean="0">
                <a:effectLst/>
              </a:rPr>
              <a:t>treatment</a:t>
            </a:r>
            <a:endParaRPr lang="en-GB" sz="3200" dirty="0">
              <a:effectLst/>
            </a:endParaRPr>
          </a:p>
          <a:p>
            <a:pPr lvl="1"/>
            <a:endParaRPr lang="en-US" sz="2400" b="1" dirty="0" smtClean="0"/>
          </a:p>
          <a:p>
            <a:pPr lvl="1"/>
            <a:endParaRPr lang="en-US" sz="2400" b="1" dirty="0" smtClean="0"/>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4240601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Embryo transfer</a:t>
            </a:r>
            <a:endParaRPr lang="en-US" dirty="0">
              <a:solidFill>
                <a:srgbClr val="FFFF00"/>
              </a:solidFill>
            </a:endParaRPr>
          </a:p>
        </p:txBody>
      </p:sp>
      <p:sp>
        <p:nvSpPr>
          <p:cNvPr id="3" name="Content Placeholder 2"/>
          <p:cNvSpPr>
            <a:spLocks noGrp="1"/>
          </p:cNvSpPr>
          <p:nvPr>
            <p:ph idx="1"/>
          </p:nvPr>
        </p:nvSpPr>
        <p:spPr>
          <a:xfrm>
            <a:off x="-206062" y="1210613"/>
            <a:ext cx="12170535" cy="5447764"/>
          </a:xfrm>
        </p:spPr>
        <p:txBody>
          <a:bodyPr>
            <a:normAutofit/>
          </a:bodyPr>
          <a:lstStyle/>
          <a:p>
            <a:pPr lvl="2"/>
            <a:r>
              <a:rPr lang="en-GB" sz="2800" b="1" dirty="0">
                <a:solidFill>
                  <a:srgbClr val="FFC000"/>
                </a:solidFill>
              </a:rPr>
              <a:t>The main steps for embryo transfer:</a:t>
            </a:r>
          </a:p>
          <a:p>
            <a:pPr marL="1371600" lvl="3" indent="0">
              <a:buNone/>
            </a:pPr>
            <a:r>
              <a:rPr lang="en-GB" sz="2400" b="1" dirty="0"/>
              <a:t>1- Selection of donors</a:t>
            </a:r>
          </a:p>
          <a:p>
            <a:pPr marL="1371600" lvl="3" indent="0">
              <a:buNone/>
            </a:pPr>
            <a:r>
              <a:rPr lang="en-GB" sz="2400" b="1" dirty="0"/>
              <a:t>2- Selection of recipients</a:t>
            </a:r>
          </a:p>
          <a:p>
            <a:pPr marL="1371600" lvl="3" indent="0">
              <a:buNone/>
            </a:pPr>
            <a:r>
              <a:rPr lang="en-GB" sz="2400" b="1" dirty="0"/>
              <a:t>3- Estrus Synchronization of donor and recipient animals   </a:t>
            </a:r>
          </a:p>
          <a:p>
            <a:pPr marL="1371600" lvl="3" indent="0">
              <a:buNone/>
            </a:pPr>
            <a:r>
              <a:rPr lang="en-GB" sz="2400" b="1" dirty="0"/>
              <a:t>4- Superovulation of donor animal</a:t>
            </a:r>
          </a:p>
          <a:p>
            <a:pPr marL="1371600" lvl="3" indent="0">
              <a:buNone/>
            </a:pPr>
            <a:r>
              <a:rPr lang="en-GB" sz="2400" b="1" dirty="0"/>
              <a:t>5- Artificial insemination of the donor animal</a:t>
            </a:r>
          </a:p>
          <a:p>
            <a:pPr marL="1371600" lvl="3" indent="0">
              <a:buNone/>
            </a:pPr>
            <a:r>
              <a:rPr lang="en-GB" sz="2400" b="1" dirty="0"/>
              <a:t>6- Embryos collection</a:t>
            </a:r>
          </a:p>
          <a:p>
            <a:pPr marL="1371600" lvl="3" indent="0">
              <a:buNone/>
            </a:pPr>
            <a:r>
              <a:rPr lang="en-GB" sz="2400" b="1" dirty="0"/>
              <a:t>7- Evaluation of embryos </a:t>
            </a:r>
          </a:p>
          <a:p>
            <a:pPr marL="1371600" lvl="3" indent="0">
              <a:buNone/>
            </a:pPr>
            <a:r>
              <a:rPr lang="en-GB" sz="2400" b="1" dirty="0"/>
              <a:t>8- Transfer of embryos to recipient animal </a:t>
            </a:r>
          </a:p>
        </p:txBody>
      </p:sp>
    </p:spTree>
    <p:extLst>
      <p:ext uri="{BB962C8B-B14F-4D97-AF65-F5344CB8AC3E}">
        <p14:creationId xmlns:p14="http://schemas.microsoft.com/office/powerpoint/2010/main" val="3367198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334851" y="463639"/>
            <a:ext cx="11629622" cy="6194738"/>
          </a:xfrm>
        </p:spPr>
        <p:txBody>
          <a:bodyPr>
            <a:normAutofit/>
          </a:bodyPr>
          <a:lstStyle/>
          <a:p>
            <a:pPr marL="0" lvl="0" indent="0">
              <a:buNone/>
            </a:pPr>
            <a:r>
              <a:rPr lang="en-GB" sz="3600" b="1" dirty="0">
                <a:solidFill>
                  <a:srgbClr val="FFFF00"/>
                </a:solidFill>
                <a:effectLst/>
              </a:rPr>
              <a:t>Basics of donor cow </a:t>
            </a:r>
            <a:r>
              <a:rPr lang="en-GB" sz="3600" b="1" dirty="0" smtClean="0">
                <a:solidFill>
                  <a:srgbClr val="FFFF00"/>
                </a:solidFill>
                <a:effectLst/>
              </a:rPr>
              <a:t>selection</a:t>
            </a:r>
            <a:endParaRPr lang="en-GB" sz="3600" dirty="0">
              <a:solidFill>
                <a:srgbClr val="FFFF00"/>
              </a:solidFill>
              <a:effectLst/>
            </a:endParaRPr>
          </a:p>
          <a:p>
            <a:pPr lvl="0"/>
            <a:r>
              <a:rPr lang="en-GB" sz="2800" dirty="0">
                <a:effectLst/>
              </a:rPr>
              <a:t>Regular </a:t>
            </a:r>
            <a:r>
              <a:rPr lang="en-GB" sz="2800" dirty="0" smtClean="0">
                <a:effectLst/>
              </a:rPr>
              <a:t>estrus cycles</a:t>
            </a:r>
            <a:endParaRPr lang="en-GB" sz="1000" dirty="0">
              <a:effectLst/>
            </a:endParaRPr>
          </a:p>
          <a:p>
            <a:pPr lvl="0"/>
            <a:r>
              <a:rPr lang="en-GB" sz="2800" dirty="0" smtClean="0">
                <a:effectLst/>
              </a:rPr>
              <a:t>High </a:t>
            </a:r>
            <a:r>
              <a:rPr lang="en-GB" sz="2800" dirty="0">
                <a:effectLst/>
              </a:rPr>
              <a:t>milk </a:t>
            </a:r>
            <a:r>
              <a:rPr lang="en-GB" sz="2800" dirty="0" smtClean="0">
                <a:effectLst/>
              </a:rPr>
              <a:t>production</a:t>
            </a:r>
            <a:endParaRPr lang="en-GB" sz="2800" dirty="0">
              <a:effectLst/>
            </a:endParaRPr>
          </a:p>
          <a:p>
            <a:pPr lvl="0"/>
            <a:r>
              <a:rPr lang="en-GB" sz="2800" dirty="0" smtClean="0">
                <a:effectLst/>
              </a:rPr>
              <a:t>Good body condition </a:t>
            </a:r>
          </a:p>
          <a:p>
            <a:pPr lvl="0"/>
            <a:r>
              <a:rPr lang="en-GB" sz="2800" dirty="0" smtClean="0">
                <a:effectLst/>
              </a:rPr>
              <a:t>Maximum </a:t>
            </a:r>
            <a:r>
              <a:rPr lang="en-GB" sz="2800" dirty="0">
                <a:effectLst/>
              </a:rPr>
              <a:t>reproductive </a:t>
            </a:r>
            <a:r>
              <a:rPr lang="en-GB" sz="2800" dirty="0" smtClean="0">
                <a:effectLst/>
              </a:rPr>
              <a:t>capacity</a:t>
            </a:r>
          </a:p>
          <a:p>
            <a:pPr lvl="0"/>
            <a:r>
              <a:rPr lang="en-GB" sz="2800" dirty="0" smtClean="0">
                <a:effectLst/>
              </a:rPr>
              <a:t>No </a:t>
            </a:r>
            <a:r>
              <a:rPr lang="en-GB" sz="2800" dirty="0">
                <a:effectLst/>
              </a:rPr>
              <a:t>previous report of reproductive </a:t>
            </a:r>
            <a:r>
              <a:rPr lang="en-GB" sz="2800" dirty="0" smtClean="0">
                <a:effectLst/>
              </a:rPr>
              <a:t>problems or </a:t>
            </a:r>
            <a:r>
              <a:rPr lang="en-GB" sz="2800" dirty="0">
                <a:effectLst/>
              </a:rPr>
              <a:t>repeat breeder </a:t>
            </a:r>
            <a:endParaRPr lang="en-GB" sz="2800" dirty="0" smtClean="0">
              <a:effectLst/>
            </a:endParaRPr>
          </a:p>
          <a:p>
            <a:pPr lvl="0"/>
            <a:r>
              <a:rPr lang="en-GB" sz="2800" dirty="0">
                <a:effectLst/>
              </a:rPr>
              <a:t>No previous report  </a:t>
            </a:r>
            <a:r>
              <a:rPr lang="en-GB" sz="2800" dirty="0" smtClean="0">
                <a:effectLst/>
              </a:rPr>
              <a:t>of dystocia with normal postpartum history </a:t>
            </a:r>
            <a:endParaRPr lang="en-GB" sz="2800" dirty="0">
              <a:effectLst/>
            </a:endParaRPr>
          </a:p>
          <a:p>
            <a:pPr lvl="0"/>
            <a:r>
              <a:rPr lang="en-GB" sz="2800" dirty="0">
                <a:effectLst/>
              </a:rPr>
              <a:t>The transfer of the genetic characteristics of the donor cow is the main </a:t>
            </a:r>
            <a:r>
              <a:rPr lang="en-GB" sz="2800" dirty="0" smtClean="0">
                <a:effectLst/>
              </a:rPr>
              <a:t>objective for ET </a:t>
            </a:r>
            <a:endParaRPr lang="en-GB" sz="2800" dirty="0">
              <a:effectLst/>
            </a:endParaRPr>
          </a:p>
          <a:p>
            <a:pPr lvl="1"/>
            <a:endParaRPr lang="en-US" sz="2400" b="1" dirty="0" smtClean="0"/>
          </a:p>
          <a:p>
            <a:pPr lvl="1"/>
            <a:endParaRPr lang="en-US" sz="2400" b="1" dirty="0" smtClean="0"/>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2409074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334851" y="463639"/>
            <a:ext cx="11629622" cy="6194738"/>
          </a:xfrm>
        </p:spPr>
        <p:txBody>
          <a:bodyPr>
            <a:normAutofit/>
          </a:bodyPr>
          <a:lstStyle/>
          <a:p>
            <a:pPr marL="0" lvl="0" indent="0">
              <a:buNone/>
            </a:pPr>
            <a:r>
              <a:rPr lang="en-GB" sz="3600" b="1" dirty="0">
                <a:solidFill>
                  <a:srgbClr val="FFFF00"/>
                </a:solidFill>
                <a:effectLst/>
              </a:rPr>
              <a:t>Basics of </a:t>
            </a:r>
            <a:r>
              <a:rPr lang="en-GB" sz="3600" b="1" dirty="0" smtClean="0">
                <a:solidFill>
                  <a:srgbClr val="FFFF00"/>
                </a:solidFill>
                <a:effectLst/>
              </a:rPr>
              <a:t>recipient cow selection</a:t>
            </a:r>
            <a:endParaRPr lang="en-GB" sz="3600" dirty="0">
              <a:solidFill>
                <a:srgbClr val="FFFF00"/>
              </a:solidFill>
              <a:effectLst/>
            </a:endParaRPr>
          </a:p>
          <a:p>
            <a:pPr lvl="0"/>
            <a:r>
              <a:rPr lang="en-GB" sz="2800" dirty="0">
                <a:effectLst/>
              </a:rPr>
              <a:t>Recipient </a:t>
            </a:r>
            <a:r>
              <a:rPr lang="en-GB" sz="2800" dirty="0" smtClean="0">
                <a:effectLst/>
              </a:rPr>
              <a:t>cow serve </a:t>
            </a:r>
            <a:r>
              <a:rPr lang="en-GB" sz="2800" dirty="0">
                <a:effectLst/>
              </a:rPr>
              <a:t>as surrogate (foster) mothers to the calves, but </a:t>
            </a:r>
            <a:r>
              <a:rPr lang="en-GB" sz="2800" dirty="0" smtClean="0">
                <a:effectLst/>
              </a:rPr>
              <a:t>not contribute with </a:t>
            </a:r>
            <a:r>
              <a:rPr lang="en-GB" sz="2800" dirty="0">
                <a:effectLst/>
              </a:rPr>
              <a:t>genetic </a:t>
            </a:r>
            <a:r>
              <a:rPr lang="en-GB" sz="2800" dirty="0" smtClean="0">
                <a:effectLst/>
              </a:rPr>
              <a:t>information</a:t>
            </a:r>
            <a:endParaRPr lang="en-GB" sz="1000" dirty="0">
              <a:effectLst/>
            </a:endParaRPr>
          </a:p>
          <a:p>
            <a:pPr lvl="0"/>
            <a:r>
              <a:rPr lang="en-GB" sz="2800" dirty="0" smtClean="0">
                <a:effectLst/>
              </a:rPr>
              <a:t>The </a:t>
            </a:r>
            <a:r>
              <a:rPr lang="en-GB" sz="2800" dirty="0">
                <a:effectLst/>
              </a:rPr>
              <a:t>genetic makeup of the recipient cow is not as important as the makeup of the donor </a:t>
            </a:r>
            <a:r>
              <a:rPr lang="en-GB" sz="2800" dirty="0" smtClean="0">
                <a:effectLst/>
              </a:rPr>
              <a:t>cow</a:t>
            </a:r>
            <a:endParaRPr lang="en-GB" sz="1000" dirty="0">
              <a:effectLst/>
            </a:endParaRPr>
          </a:p>
          <a:p>
            <a:pPr lvl="0"/>
            <a:r>
              <a:rPr lang="en-GB" sz="2800" dirty="0" smtClean="0">
                <a:effectLst/>
              </a:rPr>
              <a:t>The </a:t>
            </a:r>
            <a:r>
              <a:rPr lang="en-GB" sz="2800" dirty="0">
                <a:effectLst/>
              </a:rPr>
              <a:t>recipient cow must be able to maintain her pregnancy to term and produce an adequate milk supply for her calf.</a:t>
            </a:r>
            <a:endParaRPr lang="en-GB" sz="1000" dirty="0">
              <a:effectLst/>
            </a:endParaRPr>
          </a:p>
          <a:p>
            <a:pPr lvl="1"/>
            <a:endParaRPr lang="en-US" sz="2400" b="1" dirty="0" smtClean="0"/>
          </a:p>
          <a:p>
            <a:pPr lvl="1"/>
            <a:endParaRPr lang="en-US" sz="2400" b="1" dirty="0" smtClean="0"/>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3297820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pPr lvl="0"/>
            <a:r>
              <a:rPr lang="en-GB" dirty="0">
                <a:solidFill>
                  <a:srgbClr val="FFFF00"/>
                </a:solidFill>
                <a:effectLst/>
              </a:rPr>
              <a:t>The procedures of </a:t>
            </a:r>
            <a:r>
              <a:rPr lang="en-GB" dirty="0" smtClean="0">
                <a:solidFill>
                  <a:srgbClr val="FFFF00"/>
                </a:solidFill>
                <a:effectLst/>
              </a:rPr>
              <a:t>ET</a:t>
            </a:r>
            <a:endParaRPr lang="en-GB" sz="1100" dirty="0">
              <a:solidFill>
                <a:srgbClr val="FFFF00"/>
              </a:solidFill>
              <a:effectLst/>
            </a:endParaRPr>
          </a:p>
        </p:txBody>
      </p:sp>
      <p:sp>
        <p:nvSpPr>
          <p:cNvPr id="3" name="Content Placeholder 2"/>
          <p:cNvSpPr>
            <a:spLocks noGrp="1"/>
          </p:cNvSpPr>
          <p:nvPr>
            <p:ph idx="1"/>
          </p:nvPr>
        </p:nvSpPr>
        <p:spPr>
          <a:xfrm>
            <a:off x="141668" y="991673"/>
            <a:ext cx="11822805" cy="5666704"/>
          </a:xfrm>
        </p:spPr>
        <p:txBody>
          <a:bodyPr>
            <a:normAutofit/>
          </a:bodyPr>
          <a:lstStyle/>
          <a:p>
            <a:pPr marL="0" lvl="0" indent="0">
              <a:buNone/>
            </a:pPr>
            <a:endParaRPr lang="en-GB" sz="800" dirty="0">
              <a:effectLst/>
            </a:endParaRPr>
          </a:p>
          <a:p>
            <a:pPr marL="0" lvl="0" indent="0">
              <a:buNone/>
            </a:pPr>
            <a:r>
              <a:rPr lang="en-GB" sz="3200" b="1" dirty="0">
                <a:solidFill>
                  <a:srgbClr val="FFC000"/>
                </a:solidFill>
                <a:effectLst/>
              </a:rPr>
              <a:t>Estrus </a:t>
            </a:r>
            <a:r>
              <a:rPr lang="en-GB" sz="3200" b="1" dirty="0" smtClean="0">
                <a:solidFill>
                  <a:srgbClr val="FFC000"/>
                </a:solidFill>
                <a:effectLst/>
              </a:rPr>
              <a:t>synchronization</a:t>
            </a:r>
            <a:endParaRPr lang="en-GB" sz="3200" dirty="0">
              <a:solidFill>
                <a:srgbClr val="FFC000"/>
              </a:solidFill>
              <a:effectLst/>
            </a:endParaRPr>
          </a:p>
          <a:p>
            <a:pPr lvl="0"/>
            <a:r>
              <a:rPr lang="en-GB" sz="2800" dirty="0">
                <a:effectLst/>
              </a:rPr>
              <a:t>Once  the  donor  and  recipient  cows  have  </a:t>
            </a:r>
            <a:r>
              <a:rPr lang="en-GB" sz="2800" dirty="0" smtClean="0">
                <a:effectLst/>
              </a:rPr>
              <a:t>been</a:t>
            </a:r>
            <a:r>
              <a:rPr lang="en-GB" sz="2800" dirty="0">
                <a:effectLst/>
              </a:rPr>
              <a:t> </a:t>
            </a:r>
            <a:r>
              <a:rPr lang="en-GB" sz="2800" dirty="0" smtClean="0">
                <a:effectLst/>
              </a:rPr>
              <a:t>selected</a:t>
            </a:r>
            <a:r>
              <a:rPr lang="en-GB" sz="2800" dirty="0">
                <a:effectLst/>
              </a:rPr>
              <a:t>, they must be synchronized so they are on the same phase of their </a:t>
            </a:r>
            <a:r>
              <a:rPr lang="en-GB" sz="2800" dirty="0" smtClean="0">
                <a:effectLst/>
              </a:rPr>
              <a:t>estrus cycle</a:t>
            </a:r>
            <a:endParaRPr lang="en-GB" sz="2800" dirty="0">
              <a:effectLst/>
            </a:endParaRPr>
          </a:p>
          <a:p>
            <a:pPr lvl="0"/>
            <a:r>
              <a:rPr lang="en-GB" sz="2800" dirty="0">
                <a:effectLst/>
              </a:rPr>
              <a:t>It is important to synchronize </a:t>
            </a:r>
            <a:r>
              <a:rPr lang="en-GB" sz="2800" dirty="0" smtClean="0">
                <a:effectLst/>
              </a:rPr>
              <a:t>estrus </a:t>
            </a:r>
            <a:r>
              <a:rPr lang="en-GB" sz="2800" dirty="0">
                <a:effectLst/>
              </a:rPr>
              <a:t>cycles because the reproductive environments of the donor and recipients must be identical in order for the embryo to survive the </a:t>
            </a:r>
            <a:r>
              <a:rPr lang="en-GB" sz="2800" dirty="0" smtClean="0">
                <a:effectLst/>
              </a:rPr>
              <a:t>transfer</a:t>
            </a:r>
          </a:p>
          <a:p>
            <a:pPr lvl="0"/>
            <a:r>
              <a:rPr lang="en-US" sz="2800" dirty="0">
                <a:effectLst/>
              </a:rPr>
              <a:t>E</a:t>
            </a:r>
            <a:r>
              <a:rPr lang="en-US" sz="2800" dirty="0" smtClean="0">
                <a:effectLst/>
              </a:rPr>
              <a:t>strus synchronization programs we described previously </a:t>
            </a:r>
            <a:endParaRPr lang="en-US" sz="2800" dirty="0">
              <a:effectLst/>
            </a:endParaRPr>
          </a:p>
          <a:p>
            <a:pPr lvl="0"/>
            <a:endParaRPr lang="en-GB" sz="2800" dirty="0">
              <a:effectLst/>
            </a:endParaRPr>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3141132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pPr lvl="0"/>
            <a:r>
              <a:rPr lang="en-GB" dirty="0">
                <a:solidFill>
                  <a:srgbClr val="FFFF00"/>
                </a:solidFill>
                <a:effectLst/>
              </a:rPr>
              <a:t>The procedures of </a:t>
            </a:r>
            <a:r>
              <a:rPr lang="en-GB" dirty="0" smtClean="0">
                <a:solidFill>
                  <a:srgbClr val="FFFF00"/>
                </a:solidFill>
                <a:effectLst/>
              </a:rPr>
              <a:t>ET</a:t>
            </a:r>
            <a:endParaRPr lang="en-GB" sz="1100" dirty="0">
              <a:solidFill>
                <a:srgbClr val="FFFF00"/>
              </a:solidFill>
              <a:effectLst/>
            </a:endParaRPr>
          </a:p>
        </p:txBody>
      </p:sp>
      <p:sp>
        <p:nvSpPr>
          <p:cNvPr id="3" name="Content Placeholder 2"/>
          <p:cNvSpPr>
            <a:spLocks noGrp="1"/>
          </p:cNvSpPr>
          <p:nvPr>
            <p:ph idx="1"/>
          </p:nvPr>
        </p:nvSpPr>
        <p:spPr>
          <a:xfrm>
            <a:off x="141668" y="991673"/>
            <a:ext cx="11822805" cy="5666704"/>
          </a:xfrm>
        </p:spPr>
        <p:txBody>
          <a:bodyPr>
            <a:normAutofit/>
          </a:bodyPr>
          <a:lstStyle/>
          <a:p>
            <a:pPr marL="0" lvl="0" indent="0">
              <a:buNone/>
            </a:pPr>
            <a:endParaRPr lang="en-GB" sz="800" dirty="0">
              <a:effectLst/>
            </a:endParaRPr>
          </a:p>
          <a:p>
            <a:pPr marL="0" lvl="0" indent="0">
              <a:buNone/>
            </a:pPr>
            <a:r>
              <a:rPr lang="en-GB" sz="3200" b="1" dirty="0" smtClean="0">
                <a:solidFill>
                  <a:srgbClr val="FFC000"/>
                </a:solidFill>
                <a:effectLst/>
              </a:rPr>
              <a:t>Superovulation </a:t>
            </a:r>
            <a:endParaRPr lang="en-GB" sz="3200" dirty="0">
              <a:solidFill>
                <a:srgbClr val="FFC000"/>
              </a:solidFill>
              <a:effectLst/>
            </a:endParaRPr>
          </a:p>
          <a:p>
            <a:pPr lvl="0"/>
            <a:r>
              <a:rPr lang="en-GB" sz="3200" dirty="0" smtClean="0">
                <a:effectLst/>
              </a:rPr>
              <a:t>The  </a:t>
            </a:r>
            <a:r>
              <a:rPr lang="en-GB" sz="3200" dirty="0">
                <a:effectLst/>
              </a:rPr>
              <a:t>donor  </a:t>
            </a:r>
            <a:r>
              <a:rPr lang="en-GB" sz="3200" dirty="0" smtClean="0">
                <a:effectLst/>
              </a:rPr>
              <a:t>cows  introduce for superovulation programs for producing many follicles and oocytes instead of one oocytes </a:t>
            </a:r>
            <a:endParaRPr lang="en-GB" sz="3200" dirty="0">
              <a:effectLst/>
            </a:endParaRPr>
          </a:p>
          <a:p>
            <a:pPr lvl="0"/>
            <a:r>
              <a:rPr lang="en-GB" sz="3200" dirty="0" smtClean="0">
                <a:effectLst/>
              </a:rPr>
              <a:t>Superovulation programs </a:t>
            </a:r>
            <a:r>
              <a:rPr lang="en-GB" sz="3200" dirty="0">
                <a:effectLst/>
              </a:rPr>
              <a:t>we described previously </a:t>
            </a:r>
          </a:p>
          <a:p>
            <a:pPr lvl="0"/>
            <a:endParaRPr lang="en-GB" sz="2800" dirty="0">
              <a:effectLst/>
            </a:endParaRPr>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3731058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7425"/>
            <a:ext cx="10353761" cy="901521"/>
          </a:xfrm>
        </p:spPr>
        <p:txBody>
          <a:bodyPr/>
          <a:lstStyle/>
          <a:p>
            <a:pPr lvl="0"/>
            <a:r>
              <a:rPr lang="en-GB" dirty="0">
                <a:solidFill>
                  <a:srgbClr val="FFFF00"/>
                </a:solidFill>
                <a:effectLst/>
              </a:rPr>
              <a:t>The procedures of </a:t>
            </a:r>
            <a:r>
              <a:rPr lang="en-GB" dirty="0" smtClean="0">
                <a:solidFill>
                  <a:srgbClr val="FFFF00"/>
                </a:solidFill>
                <a:effectLst/>
              </a:rPr>
              <a:t>ET</a:t>
            </a:r>
            <a:endParaRPr lang="en-GB" sz="1100" dirty="0">
              <a:solidFill>
                <a:srgbClr val="FFFF00"/>
              </a:solidFill>
              <a:effectLst/>
            </a:endParaRPr>
          </a:p>
        </p:txBody>
      </p:sp>
      <p:sp>
        <p:nvSpPr>
          <p:cNvPr id="3" name="Content Placeholder 2"/>
          <p:cNvSpPr>
            <a:spLocks noGrp="1"/>
          </p:cNvSpPr>
          <p:nvPr>
            <p:ph idx="1"/>
          </p:nvPr>
        </p:nvSpPr>
        <p:spPr>
          <a:xfrm>
            <a:off x="141668" y="965916"/>
            <a:ext cx="11822805" cy="5666704"/>
          </a:xfrm>
        </p:spPr>
        <p:txBody>
          <a:bodyPr>
            <a:normAutofit/>
          </a:bodyPr>
          <a:lstStyle/>
          <a:p>
            <a:pPr marL="0" lvl="0" indent="0">
              <a:buNone/>
            </a:pPr>
            <a:endParaRPr lang="en-GB" sz="800" dirty="0">
              <a:effectLst/>
            </a:endParaRPr>
          </a:p>
          <a:p>
            <a:pPr marL="0" lvl="0" indent="0">
              <a:buNone/>
            </a:pPr>
            <a:r>
              <a:rPr lang="en-GB" sz="3200" b="1" dirty="0" smtClean="0">
                <a:solidFill>
                  <a:srgbClr val="FFC000"/>
                </a:solidFill>
                <a:effectLst/>
              </a:rPr>
              <a:t>Breeding </a:t>
            </a:r>
            <a:r>
              <a:rPr lang="en-GB" sz="3200" b="1" dirty="0">
                <a:solidFill>
                  <a:srgbClr val="FFC000"/>
                </a:solidFill>
                <a:effectLst/>
              </a:rPr>
              <a:t>the Donor </a:t>
            </a:r>
            <a:r>
              <a:rPr lang="en-GB" sz="3200" b="1" dirty="0" smtClean="0">
                <a:solidFill>
                  <a:srgbClr val="FFC000"/>
                </a:solidFill>
                <a:effectLst/>
              </a:rPr>
              <a:t>Cow</a:t>
            </a:r>
            <a:endParaRPr lang="en-GB" sz="3200" b="1" dirty="0">
              <a:solidFill>
                <a:srgbClr val="FFC000"/>
              </a:solidFill>
              <a:effectLst/>
            </a:endParaRPr>
          </a:p>
          <a:p>
            <a:pPr lvl="0"/>
            <a:r>
              <a:rPr lang="en-GB" sz="2800" dirty="0">
                <a:effectLst/>
              </a:rPr>
              <a:t>When the donor shows signs of </a:t>
            </a:r>
            <a:r>
              <a:rPr lang="en-GB" sz="2800" dirty="0" smtClean="0">
                <a:effectLst/>
              </a:rPr>
              <a:t>estrus</a:t>
            </a:r>
            <a:r>
              <a:rPr lang="en-US" sz="2800" dirty="0" smtClean="0">
                <a:effectLst/>
              </a:rPr>
              <a:t>, directly</a:t>
            </a:r>
            <a:r>
              <a:rPr lang="en-GB" sz="2800" dirty="0" smtClean="0">
                <a:effectLst/>
              </a:rPr>
              <a:t> inseminate naturally or artificially  </a:t>
            </a:r>
          </a:p>
          <a:p>
            <a:pPr lvl="0"/>
            <a:r>
              <a:rPr lang="en-GB" sz="2800" dirty="0">
                <a:effectLst/>
              </a:rPr>
              <a:t> Two inseminations are required and are performed 12 hours </a:t>
            </a:r>
            <a:r>
              <a:rPr lang="en-GB" sz="2800" dirty="0" smtClean="0">
                <a:effectLst/>
              </a:rPr>
              <a:t>apart</a:t>
            </a:r>
          </a:p>
          <a:p>
            <a:pPr lvl="0"/>
            <a:r>
              <a:rPr lang="en-GB" sz="2800" dirty="0" smtClean="0">
                <a:effectLst/>
              </a:rPr>
              <a:t>Use </a:t>
            </a:r>
            <a:r>
              <a:rPr lang="en-GB" sz="2800" dirty="0">
                <a:effectLst/>
              </a:rPr>
              <a:t>high quality </a:t>
            </a:r>
            <a:r>
              <a:rPr lang="en-GB" sz="2800" dirty="0" smtClean="0">
                <a:effectLst/>
              </a:rPr>
              <a:t>semen</a:t>
            </a:r>
          </a:p>
          <a:p>
            <a:pPr lvl="0"/>
            <a:r>
              <a:rPr lang="en-GB" sz="2800" dirty="0" smtClean="0">
                <a:effectLst/>
              </a:rPr>
              <a:t>It is important to evaluate the semen before insemination </a:t>
            </a:r>
            <a:endParaRPr lang="ar-IQ" sz="2800" dirty="0" smtClean="0">
              <a:effectLst/>
            </a:endParaRPr>
          </a:p>
          <a:p>
            <a:pPr lvl="0"/>
            <a:r>
              <a:rPr lang="en-GB" sz="2800" dirty="0">
                <a:effectLst/>
              </a:rPr>
              <a:t>In the case of natural </a:t>
            </a:r>
            <a:r>
              <a:rPr lang="en-GB" sz="2800" dirty="0" smtClean="0">
                <a:effectLst/>
              </a:rPr>
              <a:t>insemination, </a:t>
            </a:r>
            <a:r>
              <a:rPr lang="en-GB" sz="2800" dirty="0">
                <a:effectLst/>
              </a:rPr>
              <a:t>it is necessary to use males known to have high fertility</a:t>
            </a:r>
          </a:p>
          <a:p>
            <a:pPr lvl="0"/>
            <a:endParaRPr lang="en-GB" sz="2800" dirty="0">
              <a:effectLst/>
            </a:endParaRPr>
          </a:p>
          <a:p>
            <a:pPr marL="457200" lvl="1" indent="0">
              <a:buNone/>
            </a:pPr>
            <a:endParaRPr lang="en-US" sz="2000" b="1" dirty="0" smtClean="0"/>
          </a:p>
          <a:p>
            <a:pPr lvl="3"/>
            <a:endParaRPr lang="en-US" sz="2000" b="1" dirty="0" smtClean="0"/>
          </a:p>
          <a:p>
            <a:pPr lvl="3"/>
            <a:endParaRPr lang="en-US" dirty="0"/>
          </a:p>
        </p:txBody>
      </p:sp>
    </p:spTree>
    <p:extLst>
      <p:ext uri="{BB962C8B-B14F-4D97-AF65-F5344CB8AC3E}">
        <p14:creationId xmlns:p14="http://schemas.microsoft.com/office/powerpoint/2010/main" val="1765214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31638</TotalTime>
  <Words>933</Words>
  <Application>Microsoft Office PowerPoint</Application>
  <PresentationFormat>Custom</PresentationFormat>
  <Paragraphs>144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Damask</vt:lpstr>
      <vt:lpstr>Embryo transfer (ET) </vt:lpstr>
      <vt:lpstr> </vt:lpstr>
      <vt:lpstr> </vt:lpstr>
      <vt:lpstr>Embryo transfer</vt:lpstr>
      <vt:lpstr> </vt:lpstr>
      <vt:lpstr> </vt:lpstr>
      <vt:lpstr>The procedures of ET</vt:lpstr>
      <vt:lpstr>The procedures of ET</vt:lpstr>
      <vt:lpstr>The procedures of ET</vt:lpstr>
      <vt:lpstr>The procedures of ET</vt:lpstr>
      <vt:lpstr>The procedures of ET</vt:lpstr>
      <vt:lpstr>The procedures of ET</vt:lpstr>
      <vt:lpstr>The procedures of ET</vt:lpstr>
      <vt:lpstr> </vt:lpstr>
      <vt:lpstr>The procedures of ET</vt:lpstr>
      <vt:lpstr> </vt:lpstr>
      <vt:lpstr>The procedures of ET</vt:lpstr>
      <vt:lpstr> </vt:lpstr>
      <vt:lpstr> </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HUSAM</dc:creator>
  <cp:lastModifiedBy>HUSAMALDEEN</cp:lastModifiedBy>
  <cp:revision>339</cp:revision>
  <dcterms:created xsi:type="dcterms:W3CDTF">2017-12-05T13:26:36Z</dcterms:created>
  <dcterms:modified xsi:type="dcterms:W3CDTF">2021-09-08T21:14:38Z</dcterms:modified>
</cp:coreProperties>
</file>